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91" r:id="rId8"/>
    <p:sldId id="266" r:id="rId9"/>
    <p:sldId id="267" r:id="rId10"/>
    <p:sldId id="268" r:id="rId11"/>
    <p:sldId id="269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9" r:id="rId20"/>
    <p:sldId id="280" r:id="rId21"/>
    <p:sldId id="281" r:id="rId22"/>
    <p:sldId id="277" r:id="rId23"/>
    <p:sldId id="278" r:id="rId24"/>
    <p:sldId id="282" r:id="rId25"/>
    <p:sldId id="283" r:id="rId26"/>
    <p:sldId id="289" r:id="rId27"/>
    <p:sldId id="284" r:id="rId28"/>
    <p:sldId id="285" r:id="rId29"/>
    <p:sldId id="286" r:id="rId30"/>
    <p:sldId id="287" r:id="rId31"/>
    <p:sldId id="290" r:id="rId32"/>
    <p:sldId id="292" r:id="rId33"/>
    <p:sldId id="288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6" r:id="rId57"/>
    <p:sldId id="317" r:id="rId58"/>
    <p:sldId id="318" r:id="rId59"/>
    <p:sldId id="319" r:id="rId60"/>
    <p:sldId id="321" r:id="rId61"/>
    <p:sldId id="320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3FFFD3A-C9D5-4BBF-9DFA-C63C12F37838}">
          <p14:sldIdLst>
            <p14:sldId id="256"/>
            <p14:sldId id="259"/>
            <p14:sldId id="260"/>
            <p14:sldId id="261"/>
            <p14:sldId id="262"/>
            <p14:sldId id="263"/>
          </p14:sldIdLst>
        </p14:section>
        <p14:section name="Spatial Analysis Intro" id="{33D47A87-4983-4E04-873A-3FD2CC0CD648}">
          <p14:sldIdLst>
            <p14:sldId id="291"/>
            <p14:sldId id="266"/>
            <p14:sldId id="267"/>
            <p14:sldId id="268"/>
            <p14:sldId id="269"/>
            <p14:sldId id="271"/>
            <p14:sldId id="270"/>
            <p14:sldId id="272"/>
            <p14:sldId id="273"/>
            <p14:sldId id="274"/>
            <p14:sldId id="275"/>
            <p14:sldId id="276"/>
            <p14:sldId id="279"/>
            <p14:sldId id="280"/>
            <p14:sldId id="281"/>
            <p14:sldId id="277"/>
            <p14:sldId id="278"/>
            <p14:sldId id="282"/>
            <p14:sldId id="283"/>
            <p14:sldId id="289"/>
            <p14:sldId id="284"/>
            <p14:sldId id="285"/>
            <p14:sldId id="286"/>
            <p14:sldId id="287"/>
            <p14:sldId id="290"/>
          </p14:sldIdLst>
        </p14:section>
        <p14:section name="GIS Intro" id="{0ED20691-4192-48FC-8A43-F3CBE3B13E83}">
          <p14:sldIdLst>
            <p14:sldId id="292"/>
            <p14:sldId id="288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Spatial regression" id="{768F033B-E4F0-4C2A-9F3C-6693835A01F6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7"/>
            <p14:sldId id="318"/>
            <p14:sldId id="319"/>
            <p14:sldId id="321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88BC6-7B5F-401F-B8F4-3A6CAB043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C1B55A-973A-4B2E-BCBA-4EF0F0B02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69A64-0634-4889-81EC-52EBCAD5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DD072D-FE87-46BC-81FA-17A4BFCB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28C9F-2612-4589-9789-F651ABC4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6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C2EAB-C57F-4FE0-A3F6-6D085FDA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35B975-7F39-4FE6-8976-35033FDE2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AA8B9-C7CB-4340-9C40-D1EA524C2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216E3-7709-4B7C-A062-F1A173B7E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B39C1-0E27-44D9-98C4-E7197B28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26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624E68-6A5E-4489-A6E7-5F9220C94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E90D8F-3B3E-4869-8969-137242862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A927DD-33A0-4B0D-922F-B59D1544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CC12C-325B-4EED-AB32-9F70CD2E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471D7-277C-4B93-8297-0AD2C72A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2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2B431-93E8-4AE3-AF51-7533762B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8E9690-4034-4B1C-B907-4B48E9E0A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61787-0332-4F33-BEB7-F4386BE94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23325-FBC2-4ABE-B2FC-AA8567B6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1B6B3-88B3-4E02-89FA-F2CC64F7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6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AF6D3-F5AE-480D-8980-D00662EEE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B03B4-CACE-4A25-83A6-DB29C57C0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07CED-6BF4-47A7-8822-767058A5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4BFCBA-610C-4863-8E1B-7D573E396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747FA0-8305-4B4C-9AD3-0CECF0A7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92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48F9A-BC15-425E-BED6-9C07F7B6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CA8355-996C-47C6-AF54-D562475AD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51400E-52BC-455F-8645-3DEB9F80B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A4A65D-DAD5-4250-8846-5F90C15F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8C09E1-EDAB-4843-BB25-322026C4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FA902-529C-43E6-AA60-E4CDED5F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0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7AE2E-40C6-4940-9664-8F4C29CE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A4CD36-9520-43E0-A283-C2D44E4AA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60C6DA-A989-41C7-8719-F0815B000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D377CF-995D-4CC2-ACA7-2301E6096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6A7B77-1E93-4BAF-A002-1AB75529A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65CC2-DB04-470E-8644-FE88E742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A52E67-5E0C-488D-8BE4-A88DAE81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1A1657-B8C8-4ACA-9C2C-0732534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699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F4F73-9E2D-4309-8F8C-7F82DBB2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E1DCC-F492-4919-9C6D-C86820E4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20A309-ED80-4DFE-989C-F22A0A255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693FF7-578D-4C8F-8DA0-0DBF37DB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7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BBCC8B-D520-475F-9B88-03BDE8825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2D2F38-8C79-4D11-ADA1-78FB02D2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86B97B-7136-45F0-AA9D-A012CF13B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50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E8640-3CBB-4764-BFEF-94541864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5BF6A-A102-4922-A88C-E99CF295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DE54E1-12CA-4CDA-8A27-C845B54D4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85BE8A-8986-48C6-823C-22323B86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5F251-BB1A-401D-85B8-86519936F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9E4FB2-1442-42AD-A8FF-2458FB08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4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14FE5-27BD-4A65-B695-EA423B40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EFEFDE-BBBE-4758-A7B6-A644AAC54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F6DC5C-F124-41A2-BA9B-6A0D7E26A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AF8C19-5EE1-4DE9-9FB4-853EBA84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C1543A-737D-448C-B914-7DAC9E95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CEAE50-C466-448F-946C-34FABCF5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5309A7-0F88-4509-97EF-7DA0D1CA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C49423-DC62-4981-AA80-52F020FE8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B9932-6272-4788-8387-728E9AFAF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D9111-CA95-4522-A7B9-5EF857AF7806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2767D-EEA7-4897-B2CE-51BC4DF76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E6A0B5-DCC3-406D-A0C1-04C053DAF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55E67-6CCE-4879-AB4B-A8A7DCC605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0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osgeo.kr/17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B82823-E920-485B-B324-E62C9D0EB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948" y="717224"/>
            <a:ext cx="6151074" cy="2154370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4800">
                <a:solidFill>
                  <a:schemeClr val="bg1"/>
                </a:solidFill>
              </a:rPr>
              <a:t>Spatial Analysis Intro</a:t>
            </a:r>
            <a:br>
              <a:rPr lang="en-US" altLang="ko-KR" sz="4800">
                <a:solidFill>
                  <a:schemeClr val="bg1"/>
                </a:solidFill>
              </a:rPr>
            </a:br>
            <a:r>
              <a:rPr lang="en-US" altLang="ko-KR" sz="4800">
                <a:solidFill>
                  <a:schemeClr val="bg1"/>
                </a:solidFill>
              </a:rPr>
              <a:t>GIS and Spatial Statistics</a:t>
            </a:r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E5881C-E2F9-4032-BE2A-AD6CB7E2F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0607" y="4214848"/>
            <a:ext cx="3842778" cy="489643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2000">
                <a:solidFill>
                  <a:schemeClr val="bg1"/>
                </a:solidFill>
              </a:rPr>
              <a:t>Gyuhwan Kim</a:t>
            </a:r>
            <a:endParaRPr lang="ko-KR" altLang="en-US" sz="2000">
              <a:solidFill>
                <a:schemeClr val="bg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4C8A451-B6C1-4CB1-95FC-2DBDEC61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068597"/>
            <a:ext cx="7486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8439DD6-1CCF-48C6-AF10-B70187930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360607" y="4859086"/>
            <a:ext cx="583139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26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Reason for spatial analysis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questions concerning locations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much is where?</a:t>
            </a:r>
          </a:p>
          <a:p>
            <a:pPr lvl="2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Locations &amp; attributes</a:t>
            </a:r>
          </a:p>
          <a:p>
            <a:pPr lvl="2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income distributions in the U.S. or Korea</a:t>
            </a: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0" name="Picture 2" descr="http://i.huffpost.com/gen/483811/TERRORISM-HOTSPOTS.jpg">
            <a:extLst>
              <a:ext uri="{FF2B5EF4-FFF2-40B4-BE49-F238E27FC236}">
                <a16:creationId xmlns:a16="http://schemas.microsoft.com/office/drawing/2014/main" id="{9C566797-5555-4543-80AE-CD8BEFA5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1" y="2427384"/>
            <a:ext cx="4161453" cy="32736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0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Reason for spatial analysis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questions concerning locations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are things distributed in space?</a:t>
            </a:r>
          </a:p>
          <a:p>
            <a:pPr lvl="2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location information is available. </a:t>
            </a:r>
          </a:p>
          <a:p>
            <a:pPr lvl="2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where a rare disease can be found</a:t>
            </a: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7" name="Picture 4" descr="https://encrypted-tbn3.gstatic.com/images?q=tbn:ANd9GcQw2QUjdhnwekTe7-xLYXgjiMcaOEJfyh8eF_-avgCwiepe-T0D">
            <a:extLst>
              <a:ext uri="{FF2B5EF4-FFF2-40B4-BE49-F238E27FC236}">
                <a16:creationId xmlns:a16="http://schemas.microsoft.com/office/drawing/2014/main" id="{DF0CCB7D-E38F-49CE-A225-8538CDBA4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607" y="2534684"/>
            <a:ext cx="4528609" cy="344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31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Reason for spatial analysis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C28D7DB4-2799-4BEA-8C4E-5B84CA5B8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016" y="2286000"/>
            <a:ext cx="7613780" cy="37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5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Are things correlated over space?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questions concerning locations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things correlated over space?</a:t>
            </a:r>
          </a:p>
          <a:p>
            <a:pPr lvl="2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autocorrelation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Observations in space are </a:t>
            </a:r>
            <a:r>
              <a:rPr lang="en-US" altLang="ko-KR" sz="1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independent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law of geography by Tobler</a:t>
            </a:r>
          </a:p>
          <a:p>
            <a:pPr lvl="2" latinLnBrk="0"/>
            <a:r>
              <a:rPr lang="en-US" altLang="ko-K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“Everything is related to everything else, </a:t>
            </a:r>
            <a:r>
              <a:rPr lang="en-US" altLang="ko-KR" sz="1800" i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near things are more related than distant things”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Observations in close </a:t>
            </a:r>
            <a:r>
              <a:rPr lang="en-US" altLang="ko-KR" sz="1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proximity </a:t>
            </a:r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tend to be more similar than observation are more spatially separated. </a:t>
            </a:r>
          </a:p>
          <a:p>
            <a:pPr lvl="2"/>
            <a:endParaRPr lang="en-US" altLang="ko-K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62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Defining Spatial autocorrelation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Correlation: degree of relative correspondence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Positive: similar values cluster together on a map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Negative: dissimilar values cluster together </a:t>
            </a:r>
            <a:r>
              <a:rPr lang="en-US" altLang="ko-KR" sz="2000" dirty="0"/>
              <a:t>on a map</a:t>
            </a:r>
          </a:p>
        </p:txBody>
      </p:sp>
      <p:pic>
        <p:nvPicPr>
          <p:cNvPr id="7" name="Picture 4" descr="hp-positive-1">
            <a:extLst>
              <a:ext uri="{FF2B5EF4-FFF2-40B4-BE49-F238E27FC236}">
                <a16:creationId xmlns:a16="http://schemas.microsoft.com/office/drawing/2014/main" id="{A1949A55-825C-4745-B6E8-5EDDC33D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8291" y="3599286"/>
            <a:ext cx="2486830" cy="2438400"/>
          </a:xfrm>
          <a:prstGeom prst="rect">
            <a:avLst/>
          </a:prstGeom>
          <a:noFill/>
        </p:spPr>
      </p:pic>
      <p:pic>
        <p:nvPicPr>
          <p:cNvPr id="8" name="Picture 6" descr="hp-negative-900">
            <a:extLst>
              <a:ext uri="{FF2B5EF4-FFF2-40B4-BE49-F238E27FC236}">
                <a16:creationId xmlns:a16="http://schemas.microsoft.com/office/drawing/2014/main" id="{B3F00A26-ECCE-4AB2-AE60-806C1144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7551" y="3596905"/>
            <a:ext cx="2492887" cy="2443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97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Defining Spatial autocorrelation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pic>
        <p:nvPicPr>
          <p:cNvPr id="11" name="Picture 3" descr="high-peak-biomass">
            <a:extLst>
              <a:ext uri="{FF2B5EF4-FFF2-40B4-BE49-F238E27FC236}">
                <a16:creationId xmlns:a16="http://schemas.microsoft.com/office/drawing/2014/main" id="{6656A4CE-1CE9-481B-AFD6-0DF4B6C7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3927" y="2539919"/>
            <a:ext cx="3291840" cy="3241859"/>
          </a:xfrm>
          <a:prstGeom prst="rect">
            <a:avLst/>
          </a:prstGeom>
          <a:noFill/>
          <a:ln/>
        </p:spPr>
      </p:pic>
      <p:pic>
        <p:nvPicPr>
          <p:cNvPr id="12" name="Picture 4" descr="high-peak-biomass-randomized">
            <a:extLst>
              <a:ext uri="{FF2B5EF4-FFF2-40B4-BE49-F238E27FC236}">
                <a16:creationId xmlns:a16="http://schemas.microsoft.com/office/drawing/2014/main" id="{05710A2C-93C8-40D9-8039-8378C324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4407" y="2539338"/>
            <a:ext cx="3291840" cy="3243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115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Spatial Analysis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analysis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Modifications, extensions, and additions to statistical techniques that explicitly consider the important locations or spatial arrangements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Includes any investigation in which the data’s spatial locations play a role in a probabilistic or statistical analysis</a:t>
            </a: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77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Types of Spatial Analysis Methods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Visualizing spatial data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Graphical views of data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 of raw data, intermediate and final results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Exploring spatial data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Summaries and descriptions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Investigating map patterns and relationships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spatial data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Specification of a statistical model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Estimation of parameters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28253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What is needed for spatial analysis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information of spatial phenomena: A map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attribute dataset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Locational tags linking the attributes and locations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proximity</a:t>
            </a:r>
          </a:p>
          <a:p>
            <a:pPr marL="742950" lvl="1" indent="-342900"/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 matrix</a:t>
            </a:r>
            <a:endParaRPr lang="en-US" altLang="ko-K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4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3 Classes of Spatial Data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4626126" cy="3637516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Geostatistical Data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Spatially continuous data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 are random variables of interest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“Continuous” means attributes can be observed everywhere (infinite locations)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But, attributes are observed on finite sample points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precipitation, elevation</a:t>
            </a:r>
          </a:p>
          <a:p>
            <a:pPr eaLnBrk="1" hangingPunct="1"/>
            <a:endParaRPr lang="en-US" alt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 descr="spherical-krigged">
            <a:extLst>
              <a:ext uri="{FF2B5EF4-FFF2-40B4-BE49-F238E27FC236}">
                <a16:creationId xmlns:a16="http://schemas.microsoft.com/office/drawing/2014/main" id="{E9DFA15E-67A1-4751-9AB5-CB75B439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42955" t="20752" r="23555" b="14308"/>
          <a:stretch>
            <a:fillRect/>
          </a:stretch>
        </p:blipFill>
        <p:spPr bwMode="auto">
          <a:xfrm>
            <a:off x="7116733" y="2030425"/>
            <a:ext cx="3505200" cy="4034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803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GB" altLang="en-US" sz="3200" dirty="0">
                <a:solidFill>
                  <a:schemeClr val="accent6"/>
                </a:solidFill>
              </a:rPr>
              <a:t>What is Spatial Analysis?</a:t>
            </a:r>
            <a:endParaRPr lang="ko-KR" altLang="en-US" sz="32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Quantitative Analysis of Spatial Data: 5 types</a:t>
            </a:r>
          </a:p>
          <a:p>
            <a:pPr marL="1084263" indent="-509588">
              <a:buAutoNum type="arabicParenBoth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Exploratory Spatial Data Analysis (ESDA)</a:t>
            </a:r>
          </a:p>
          <a:p>
            <a:pPr marL="1084263" indent="-509588">
              <a:buAutoNum type="arabicParenBoth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ESDA with statistics</a:t>
            </a:r>
          </a:p>
          <a:p>
            <a:pPr marL="1084263" indent="-509588">
              <a:buAutoNum type="arabicParenBoth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ESDA with econometrics</a:t>
            </a:r>
          </a:p>
          <a:p>
            <a:pPr marL="1084263" indent="-509588">
              <a:buAutoNum type="arabicParenBoth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ESDA with optimization</a:t>
            </a:r>
          </a:p>
          <a:p>
            <a:pPr marL="1084263" indent="-509588">
              <a:buAutoNum type="arabicParenBoth"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ESDA with visualization techniques</a:t>
            </a:r>
          </a:p>
          <a:p>
            <a:pPr marL="0" indent="0">
              <a:buNone/>
            </a:pPr>
            <a:endParaRPr lang="en-GB" alt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25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3 Classes of Spatial Data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4626126" cy="3637516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Lattice Data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data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 are random variable of interest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 exist and are observed on finite locations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can be regular or irregular</a:t>
            </a:r>
          </a:p>
          <a:p>
            <a:pPr lvl="2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US state boundaries, Remote sensed images</a:t>
            </a:r>
          </a:p>
          <a:p>
            <a:pPr lvl="1"/>
            <a:endParaRPr lang="en-US" altLang="ko-K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5" descr="Untitled.emf">
            <a:extLst>
              <a:ext uri="{FF2B5EF4-FFF2-40B4-BE49-F238E27FC236}">
                <a16:creationId xmlns:a16="http://schemas.microsoft.com/office/drawing/2014/main" id="{B1A70A1E-3E90-4DC8-B557-054E75EE89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4531" y="2219831"/>
            <a:ext cx="3251416" cy="1932292"/>
          </a:xfrm>
          <a:prstGeom prst="rect">
            <a:avLst/>
          </a:prstGeom>
        </p:spPr>
      </p:pic>
      <p:pic>
        <p:nvPicPr>
          <p:cNvPr id="10" name="Picture 7" descr="Untitled.emf">
            <a:extLst>
              <a:ext uri="{FF2B5EF4-FFF2-40B4-BE49-F238E27FC236}">
                <a16:creationId xmlns:a16="http://schemas.microsoft.com/office/drawing/2014/main" id="{7337428F-FF98-420A-8A2D-A7F4735F6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754" y="4370272"/>
            <a:ext cx="2125157" cy="158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7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3 Classes of Spatial Data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4626126" cy="3637516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 Patterns Data</a:t>
            </a:r>
          </a:p>
          <a:p>
            <a:pPr lvl="1"/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locations are random variables of interest</a:t>
            </a:r>
          </a:p>
          <a:p>
            <a:pPr lvl="1"/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many cases, there is no attribute involved</a:t>
            </a:r>
          </a:p>
          <a:p>
            <a:pPr eaLnBrk="1" hangingPunct="1"/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7115200-4C72-4831-9F61-33D8445C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7494" y="3020872"/>
            <a:ext cx="4953000" cy="227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58007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en-US" sz="3200" dirty="0">
                <a:solidFill>
                  <a:schemeClr val="accent6"/>
                </a:solidFill>
              </a:rPr>
              <a:t>Spatial Weights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Calculation of 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Wij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(spatial weights matrix), indexing the relative location of all points 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j, is the primary step to all spatial autocorrelation analyses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methods of calculation of 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Wij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potentially result in different values for the measures of autocorrelation and different conclusions</a:t>
            </a:r>
          </a:p>
        </p:txBody>
      </p:sp>
    </p:spTree>
    <p:extLst>
      <p:ext uri="{BB962C8B-B14F-4D97-AF65-F5344CB8AC3E}">
        <p14:creationId xmlns:p14="http://schemas.microsoft.com/office/powerpoint/2010/main" val="23956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  <a:cs typeface="Arial" charset="0"/>
              </a:rPr>
              <a:t>Spatial Weights Matrix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pPr eaLnBrk="1" hangingPunct="1"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create a spatial weights matrix?</a:t>
            </a:r>
          </a:p>
          <a:p>
            <a:pPr marL="519113" indent="-179388" eaLnBrk="1" hangingPunct="1">
              <a:buFontTx/>
              <a:buChar char="-"/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contiguity/adjacency</a:t>
            </a:r>
          </a:p>
          <a:p>
            <a:pPr marL="519113" indent="-179388" eaLnBrk="1" hangingPunct="1">
              <a:buFontTx/>
              <a:buChar char="-"/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distance</a:t>
            </a:r>
          </a:p>
          <a:p>
            <a:pPr marL="519113" indent="-179388" eaLnBrk="1" hangingPunct="1">
              <a:buFontTx/>
              <a:buChar char="-"/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other attributes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 based on contiguity/adjacency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zone j is adjacent to zone 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interaction receives a weight of 1, otherwise it receives a weight of 0 and is essentially excluded 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 based on distance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Uses a measure of the actual distance between points or between polygon centroids</a:t>
            </a:r>
          </a:p>
        </p:txBody>
      </p:sp>
    </p:spTree>
    <p:extLst>
      <p:ext uri="{BB962C8B-B14F-4D97-AF65-F5344CB8AC3E}">
        <p14:creationId xmlns:p14="http://schemas.microsoft.com/office/powerpoint/2010/main" val="1603085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en-US" sz="3200" dirty="0">
                <a:solidFill>
                  <a:schemeClr val="accent6"/>
                </a:solidFill>
              </a:rPr>
              <a:t>Criteria for Weights Based on Contiguity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5279268" cy="363751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Regular Polygons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Rook: sharing a boundary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Queen: sharing a boundary or a point</a:t>
            </a:r>
          </a:p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Irregular polygons</a:t>
            </a:r>
          </a:p>
          <a:p>
            <a:pPr lvl="1">
              <a:lnSpc>
                <a:spcPct val="10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polygons that share a common border</a:t>
            </a:r>
          </a:p>
          <a:p>
            <a:pPr lvl="1">
              <a:lnSpc>
                <a:spcPct val="10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polygons that share a common border or have a centroid within a circle defined by the average distance to centroids of polygons that share a common border</a:t>
            </a:r>
          </a:p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points</a:t>
            </a:r>
          </a:p>
          <a:p>
            <a:pPr lvl="1">
              <a:lnSpc>
                <a:spcPct val="10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kth nearest neighbors</a:t>
            </a:r>
          </a:p>
        </p:txBody>
      </p:sp>
      <p:pic>
        <p:nvPicPr>
          <p:cNvPr id="7" name="Picture 5" descr="sq-rook-car-structure">
            <a:extLst>
              <a:ext uri="{FF2B5EF4-FFF2-40B4-BE49-F238E27FC236}">
                <a16:creationId xmlns:a16="http://schemas.microsoft.com/office/drawing/2014/main" id="{365691B7-8F44-4FF8-AF05-933D4EC9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0223" r="7988"/>
          <a:stretch>
            <a:fillRect/>
          </a:stretch>
        </p:blipFill>
        <p:spPr bwMode="auto">
          <a:xfrm>
            <a:off x="7537326" y="2403927"/>
            <a:ext cx="1056100" cy="1031654"/>
          </a:xfrm>
          <a:prstGeom prst="rect">
            <a:avLst/>
          </a:prstGeom>
          <a:noFill/>
        </p:spPr>
      </p:pic>
      <p:pic>
        <p:nvPicPr>
          <p:cNvPr id="8" name="Picture 7" descr="sq-queen-car-structure">
            <a:extLst>
              <a:ext uri="{FF2B5EF4-FFF2-40B4-BE49-F238E27FC236}">
                <a16:creationId xmlns:a16="http://schemas.microsoft.com/office/drawing/2014/main" id="{981EC7CD-9C7B-4372-87EF-AB0B2EBA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0223" r="10544"/>
          <a:stretch>
            <a:fillRect/>
          </a:stretch>
        </p:blipFill>
        <p:spPr bwMode="auto">
          <a:xfrm>
            <a:off x="8959814" y="2406166"/>
            <a:ext cx="1014919" cy="1022834"/>
          </a:xfrm>
          <a:prstGeom prst="rect">
            <a:avLst/>
          </a:prstGeom>
          <a:noFill/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301DC8A3-3974-4117-9857-FB4199A59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326" y="4900488"/>
            <a:ext cx="3276191" cy="10764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B924D-7897-458C-B98F-4B4D98156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326" y="3620986"/>
            <a:ext cx="2437407" cy="11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6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en-US" sz="3200" dirty="0">
                <a:solidFill>
                  <a:schemeClr val="accent6"/>
                </a:solidFill>
              </a:rPr>
              <a:t>Weights based on Lagged Contiguity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2" y="2427383"/>
            <a:ext cx="4168927" cy="363751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Commonly, it is expressed in a matrix form</a:t>
            </a:r>
          </a:p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ways to define spatial proximity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the adjacency/contiguity criteria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 n x n weights matrix with 1 if contiguous, 0 otherwise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CD467F-F16F-43E0-B782-E2A8C4AF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27383"/>
            <a:ext cx="5182773" cy="26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64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en-US" sz="3200" dirty="0">
                <a:solidFill>
                  <a:schemeClr val="accent6"/>
                </a:solidFill>
              </a:rPr>
              <a:t>Weights based on Lagged Contiguity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1" y="2427383"/>
            <a:ext cx="8731597" cy="3637516"/>
          </a:xfrm>
        </p:spPr>
        <p:txBody>
          <a:bodyPr anchor="t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also use adjacency matrices which are based on lagged adjacency</a:t>
            </a:r>
          </a:p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define an “order of contiguity” matrices: 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1st order (immediate neighbors)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2nd order (neighbors of neighbors)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lower-order neighbors are not included while higher order neighbors are included, donut effects exist.</a:t>
            </a:r>
          </a:p>
        </p:txBody>
      </p:sp>
    </p:spTree>
    <p:extLst>
      <p:ext uri="{BB962C8B-B14F-4D97-AF65-F5344CB8AC3E}">
        <p14:creationId xmlns:p14="http://schemas.microsoft.com/office/powerpoint/2010/main" val="357947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  <a:ea typeface="굴림" panose="020B0600000101010101" pitchFamily="50" charset="-127"/>
              </a:rPr>
              <a:t>Exploratory Spatial Data Analysis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Extension of exploratory data analysis (EDA) to detect spatial properties of data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 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 of a collection of descriptive and graphical statistical tools 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intended to discover patterns in data and suggest hypotheses 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ESDA links numerical and graphical procedures with the map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14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  <a:ea typeface="굴림" panose="020B0600000101010101" pitchFamily="50" charset="-127"/>
              </a:rPr>
              <a:t>ESDA Basics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tools for non-spatial analyses</a:t>
            </a:r>
          </a:p>
          <a:p>
            <a:pPr lvl="1"/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Univariate</a:t>
            </a:r>
          </a:p>
          <a:p>
            <a:pPr lvl="1"/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Multivariate</a:t>
            </a:r>
          </a:p>
          <a:p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tools for spatial analyses</a:t>
            </a:r>
          </a:p>
          <a:p>
            <a:pPr lvl="1"/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trends</a:t>
            </a:r>
          </a:p>
          <a:p>
            <a:pPr lvl="1"/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autocorrelation</a:t>
            </a:r>
          </a:p>
          <a:p>
            <a:pPr lvl="1"/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outliers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5781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  <a:ea typeface="굴림" panose="020B0600000101010101" pitchFamily="50" charset="-127"/>
              </a:rPr>
              <a:t>Visual tool for non-spatial analyses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Univariate</a:t>
            </a:r>
          </a:p>
          <a:p>
            <a:pPr lvl="1"/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Histogram</a:t>
            </a:r>
          </a:p>
          <a:p>
            <a:pPr lvl="1"/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Box plot</a:t>
            </a:r>
          </a:p>
          <a:p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Multivariate</a:t>
            </a:r>
          </a:p>
          <a:p>
            <a:pPr lvl="1"/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 plot</a:t>
            </a:r>
          </a:p>
          <a:p>
            <a:pPr lvl="1"/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plot</a:t>
            </a:r>
            <a:endParaRPr lang="en-US" altLang="en-US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36D8B55-DDD2-4832-89DB-2E5A4C91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711" y="2280759"/>
            <a:ext cx="3487670" cy="363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5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Why GIS/Spatial Analysis for Social Science?</a:t>
            </a:r>
            <a:endParaRPr lang="ko-KR" altLang="en-US" sz="32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ctr">
            <a:normAutofit fontScale="85000" lnSpcReduction="2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-소망B" pitchFamily="18" charset="-127"/>
                <a:cs typeface="Calibri" panose="020F0502020204030204" pitchFamily="34" charset="0"/>
              </a:rPr>
              <a:t>Most of social science issues (e.g. social, political, economic, environmental and institutional factors) are associated with various characteristics linked to geographic locations and show unique spatial patterns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-소망B" pitchFamily="18" charset="-127"/>
                <a:cs typeface="Calibri" panose="020F0502020204030204" pitchFamily="34" charset="0"/>
              </a:rPr>
              <a:t>Outcomes of public and private programs and policy could vary by spatial locations 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-소망B" pitchFamily="18" charset="-127"/>
                <a:cs typeface="Calibri" panose="020F0502020204030204" pitchFamily="34" charset="0"/>
              </a:rPr>
              <a:t>Thus, holistic, ecological, and multi-level approach would be needed to guide informed decision-making process, which requires </a:t>
            </a:r>
            <a:r>
              <a:rPr lang="en-US" altLang="ko-KR" sz="2400" u="sng" dirty="0">
                <a:solidFill>
                  <a:schemeClr val="bg1"/>
                </a:solidFill>
                <a:latin typeface="Calibri" panose="020F0502020204030204" pitchFamily="34" charset="0"/>
                <a:ea typeface="-소망B" pitchFamily="18" charset="-127"/>
                <a:cs typeface="Calibri" panose="020F0502020204030204" pitchFamily="34" charset="0"/>
              </a:rPr>
              <a:t>systematic integration of data</a:t>
            </a: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-소망B" pitchFamily="18" charset="-127"/>
                <a:cs typeface="Calibri" panose="020F0502020204030204" pitchFamily="34" charset="0"/>
              </a:rPr>
              <a:t> for various spatial aspects existing at a certain geographical unit.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bg1"/>
                </a:solidFill>
                <a:latin typeface="Calibri" panose="020F0502020204030204" pitchFamily="34" charset="0"/>
                <a:ea typeface="-소망B" pitchFamily="18" charset="-127"/>
                <a:cs typeface="Calibri" panose="020F0502020204030204" pitchFamily="34" charset="0"/>
              </a:rPr>
              <a:t>GIS/Spatial Analysis is an integrative technology-based tools for collecting, storing, managing, exploring, analyzing, mapping and visualizing </a:t>
            </a:r>
            <a:r>
              <a:rPr kumimoji="1" lang="en-US" altLang="ko-K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linked to geographic locations</a:t>
            </a:r>
            <a:endParaRPr lang="en-US" altLang="ko-KR" sz="2400" dirty="0">
              <a:solidFill>
                <a:schemeClr val="bg1"/>
              </a:solidFill>
              <a:latin typeface="Calibri" panose="020F0502020204030204" pitchFamily="34" charset="0"/>
              <a:ea typeface="-소망B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79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  <a:ea typeface="굴림" panose="020B0600000101010101" pitchFamily="50" charset="-127"/>
              </a:rPr>
              <a:t>Visual tools for spatial analyses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4346207" cy="3637516"/>
          </a:xfrm>
        </p:spPr>
        <p:txBody>
          <a:bodyPr anchor="t">
            <a:normAutofit/>
          </a:bodyPr>
          <a:lstStyle/>
          <a:p>
            <a:r>
              <a:rPr lang="pt-BR" alt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Grouping </a:t>
            </a:r>
          </a:p>
          <a:p>
            <a:pPr lvl="1"/>
            <a:r>
              <a:rPr lang="pt-BR" alt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Equal intervals</a:t>
            </a:r>
          </a:p>
          <a:p>
            <a:pPr lvl="1"/>
            <a:r>
              <a:rPr lang="pt-BR" alt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Quantiles</a:t>
            </a:r>
          </a:p>
          <a:p>
            <a:pPr lvl="1"/>
            <a:r>
              <a:rPr lang="pt-BR" alt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deviation</a:t>
            </a:r>
          </a:p>
          <a:p>
            <a:r>
              <a:rPr lang="pt-BR" alt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careful!</a:t>
            </a:r>
          </a:p>
          <a:p>
            <a:pPr lvl="1"/>
            <a:r>
              <a:rPr lang="pt-BR" alt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 maps can lead to wrong interpretation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7B04CDB-49FF-4AA6-85A8-945F3ED9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774" y="2288440"/>
            <a:ext cx="3945980" cy="37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71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  <a:ea typeface="굴림" panose="020B0600000101010101" pitchFamily="50" charset="-127"/>
              </a:rPr>
              <a:t>Spatial Outliers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8ECFF77-DBF5-4700-BD32-9BBD078A5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478" y="2352301"/>
            <a:ext cx="4378781" cy="361709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401E1AF8-FCB7-4079-B7BC-21523CF2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12" y="2352300"/>
            <a:ext cx="4083087" cy="36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44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B82823-E920-485B-B324-E62C9D0EB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2092" y="1624334"/>
            <a:ext cx="7587816" cy="1804666"/>
          </a:xfrm>
        </p:spPr>
        <p:txBody>
          <a:bodyPr anchor="b">
            <a:normAutofit/>
          </a:bodyPr>
          <a:lstStyle/>
          <a:p>
            <a:r>
              <a:rPr lang="en-US" altLang="ko-KR" sz="3200">
                <a:solidFill>
                  <a:schemeClr val="bg1">
                    <a:alpha val="60000"/>
                  </a:schemeClr>
                </a:solidFill>
              </a:rPr>
              <a:t>Geographic Information system : Intro</a:t>
            </a:r>
            <a:endParaRPr lang="ko-KR" altLang="en-US" sz="32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E5881C-E2F9-4032-BE2A-AD6CB7E2F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884876"/>
            <a:ext cx="6096000" cy="1079006"/>
          </a:xfrm>
        </p:spPr>
        <p:txBody>
          <a:bodyPr anchor="t">
            <a:norm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Gyuhwan Kim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7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Geographic Data: 2 Components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Geometry: Shape of an object</a:t>
            </a:r>
          </a:p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Attributes: Tabular data describing an object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CCC7F-B992-4369-9A24-A6EC70DE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01" y="3294098"/>
            <a:ext cx="7158446" cy="26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58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Frequent Questions with Geographic Data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I get it?</a:t>
            </a:r>
          </a:p>
          <a:p>
            <a:pPr lvl="1"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Acquire from existing sources</a:t>
            </a:r>
          </a:p>
          <a:p>
            <a:pPr lvl="1"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your own (geocoding &amp; digitizing)</a:t>
            </a:r>
          </a:p>
          <a:p>
            <a:pPr lvl="1"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join would be needed</a:t>
            </a:r>
          </a:p>
          <a:p>
            <a:pPr lvl="1"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CRS would need to be matched</a:t>
            </a:r>
          </a:p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it?</a:t>
            </a:r>
          </a:p>
          <a:p>
            <a:pPr lvl="1"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Vector</a:t>
            </a:r>
          </a:p>
          <a:p>
            <a:pPr lvl="1">
              <a:defRPr/>
            </a:pPr>
            <a:r>
              <a:rPr lang="en-US" altLang="ko-K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Raster </a:t>
            </a:r>
          </a:p>
        </p:txBody>
      </p:sp>
    </p:spTree>
    <p:extLst>
      <p:ext uri="{BB962C8B-B14F-4D97-AF65-F5344CB8AC3E}">
        <p14:creationId xmlns:p14="http://schemas.microsoft.com/office/powerpoint/2010/main" val="3259357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Coordinate Reference System (CRS)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Geographic CRS</a:t>
            </a:r>
          </a:p>
          <a:p>
            <a:pPr marL="514350" indent="-285750"/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WGS84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(UTM Standard, used in GPS, 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long; 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EPSG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4326)</a:t>
            </a:r>
          </a:p>
          <a:p>
            <a:pPr marL="514350" indent="-285750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Latitude: northern hemisphere (0~90 degree), southern hemisphere (-90~0 degree)</a:t>
            </a:r>
          </a:p>
          <a:p>
            <a:pPr marL="514350" indent="-285750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Longitude: east and west from the Prime Meridian</a:t>
            </a:r>
          </a:p>
          <a:p>
            <a:pPr marL="514350" indent="-285750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equator: 1 degree = 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111km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1 second = 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30.87m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Projected CRS</a:t>
            </a:r>
          </a:p>
          <a:p>
            <a:pPr marL="514350" indent="-285750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Korean standard: Korea 2000 / Central Belt (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EPSG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5181)</a:t>
            </a:r>
          </a:p>
          <a:p>
            <a:pPr marL="514350" indent="-285750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www.osgeo.kr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/17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55096B-EF2C-43F0-AB27-7D7701AA7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337" y="3850395"/>
            <a:ext cx="2040837" cy="204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1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Vector Data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 Data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Made up of points, lines, and polygons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for presenting complex shapes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331B48-C773-42C8-B97C-7FAF35BB9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7"/>
          <a:stretch/>
        </p:blipFill>
        <p:spPr>
          <a:xfrm>
            <a:off x="2181225" y="3728520"/>
            <a:ext cx="7829550" cy="21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15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Abstraction of Real-World Entities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 geographic database real world entities are abstracted into three basic shapes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Points: </a:t>
            </a:r>
          </a:p>
          <a:p>
            <a:pPr lvl="2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facility locations</a:t>
            </a:r>
          </a:p>
          <a:p>
            <a:pPr lvl="2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patient homes</a:t>
            </a:r>
          </a:p>
          <a:p>
            <a:pPr lvl="2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food restaurants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Lines/arcs/routes</a:t>
            </a:r>
          </a:p>
          <a:p>
            <a:pPr lvl="2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roads</a:t>
            </a:r>
          </a:p>
          <a:p>
            <a:pPr lvl="2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rivers/streams</a:t>
            </a:r>
          </a:p>
          <a:p>
            <a:pPr lvl="2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Areas/polygons/regions</a:t>
            </a:r>
          </a:p>
          <a:p>
            <a:pPr lvl="2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census geographies</a:t>
            </a:r>
          </a:p>
          <a:p>
            <a:pPr lvl="2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State/county/city extents</a:t>
            </a:r>
          </a:p>
          <a:p>
            <a:pPr lvl="2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lakes/ponds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7B9909-D947-44F2-ACFA-EE223F1BE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53" y="2724836"/>
            <a:ext cx="3487660" cy="309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10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Abstraction of Real-World Entities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2000" dirty="0">
                <a:solidFill>
                  <a:schemeClr val="bg1"/>
                </a:solidFill>
              </a:rPr>
              <a:t>Shapefile	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</a:rPr>
              <a:t>Each shapefile consists of at least 3 files:</a:t>
            </a:r>
          </a:p>
          <a:p>
            <a:pPr lvl="2" eaLnBrk="1" hangingPunct="1"/>
            <a:r>
              <a:rPr lang="en-US" altLang="en-US" dirty="0" err="1">
                <a:solidFill>
                  <a:schemeClr val="bg1"/>
                </a:solidFill>
              </a:rPr>
              <a:t>shapefile.shp</a:t>
            </a:r>
            <a:r>
              <a:rPr lang="en-US" altLang="en-US" dirty="0">
                <a:solidFill>
                  <a:schemeClr val="bg1"/>
                </a:solidFill>
              </a:rPr>
              <a:t>;</a:t>
            </a:r>
          </a:p>
          <a:p>
            <a:pPr lvl="2" eaLnBrk="1" hangingPunct="1"/>
            <a:r>
              <a:rPr lang="en-US" altLang="en-US" dirty="0" err="1">
                <a:solidFill>
                  <a:schemeClr val="bg1"/>
                </a:solidFill>
              </a:rPr>
              <a:t>shapfile.shx</a:t>
            </a:r>
            <a:r>
              <a:rPr lang="en-US" altLang="en-US" dirty="0">
                <a:solidFill>
                  <a:schemeClr val="bg1"/>
                </a:solidFill>
              </a:rPr>
              <a:t>;</a:t>
            </a:r>
          </a:p>
          <a:p>
            <a:pPr lvl="2" eaLnBrk="1" hangingPunct="1"/>
            <a:r>
              <a:rPr lang="en-US" altLang="en-US" dirty="0" err="1">
                <a:solidFill>
                  <a:schemeClr val="bg1"/>
                </a:solidFill>
              </a:rPr>
              <a:t>shapefile.dbf</a:t>
            </a:r>
            <a:r>
              <a:rPr lang="en-US" altLang="en-US" dirty="0">
                <a:solidFill>
                  <a:schemeClr val="bg1"/>
                </a:solidFill>
              </a:rPr>
              <a:t>; </a:t>
            </a:r>
          </a:p>
          <a:p>
            <a:pPr lvl="2" eaLnBrk="1" hangingPunct="1"/>
            <a:r>
              <a:rPr lang="en-US" altLang="en-US" dirty="0" err="1">
                <a:solidFill>
                  <a:schemeClr val="bg1"/>
                </a:solidFill>
              </a:rPr>
              <a:t>Shapefile.prj</a:t>
            </a:r>
            <a:r>
              <a:rPr lang="en-US" altLang="en-US" dirty="0">
                <a:solidFill>
                  <a:schemeClr val="bg1"/>
                </a:solidFill>
              </a:rPr>
              <a:t>; spatial reference information (*.</a:t>
            </a:r>
            <a:r>
              <a:rPr lang="en-US" altLang="en-US" dirty="0" err="1">
                <a:solidFill>
                  <a:schemeClr val="bg1"/>
                </a:solidFill>
              </a:rPr>
              <a:t>qpj</a:t>
            </a:r>
            <a:r>
              <a:rPr lang="en-US" altLang="en-US" dirty="0">
                <a:solidFill>
                  <a:schemeClr val="bg1"/>
                </a:solidFill>
              </a:rPr>
              <a:t> for </a:t>
            </a:r>
            <a:r>
              <a:rPr lang="en-US" altLang="en-US" dirty="0" err="1">
                <a:solidFill>
                  <a:schemeClr val="bg1"/>
                </a:solidFill>
              </a:rPr>
              <a:t>QGIS</a:t>
            </a:r>
            <a:r>
              <a:rPr lang="en-US" altLang="en-US" dirty="0">
                <a:solidFill>
                  <a:schemeClr val="bg1"/>
                </a:solidFill>
              </a:rPr>
              <a:t>)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</a:rPr>
              <a:t>Shapefiles can contain one feature class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</a:rPr>
              <a:t>Attribute storage</a:t>
            </a:r>
          </a:p>
          <a:p>
            <a:pPr lvl="2" eaLnBrk="1" hangingPunct="1"/>
            <a:r>
              <a:rPr lang="en-US" altLang="en-US" dirty="0">
                <a:solidFill>
                  <a:schemeClr val="bg1"/>
                </a:solidFill>
              </a:rPr>
              <a:t>No matter the feature type, a shapefile’s default attribute table is stored in a dBase format (.</a:t>
            </a:r>
            <a:r>
              <a:rPr lang="en-US" altLang="en-US" dirty="0" err="1">
                <a:solidFill>
                  <a:schemeClr val="bg1"/>
                </a:solidFill>
              </a:rPr>
              <a:t>dbf</a:t>
            </a:r>
            <a:r>
              <a:rPr lang="en-US" alt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6154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Raster Data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Raster Data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Made up of grid cells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Typically used for imagery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9C7B4-4FFC-43DC-874E-C7F510BF8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21793"/>
            <a:ext cx="4191000" cy="267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48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Areas of Social and Public Policy:</a:t>
            </a:r>
            <a:br>
              <a:rPr lang="en-US" altLang="ko-KR" sz="3200" dirty="0">
                <a:solidFill>
                  <a:schemeClr val="accent6"/>
                </a:solidFill>
              </a:rPr>
            </a:br>
            <a:r>
              <a:rPr lang="en-US" altLang="ko-KR" sz="3200" dirty="0">
                <a:solidFill>
                  <a:schemeClr val="accent6"/>
                </a:solidFill>
              </a:rPr>
              <a:t>Could GIS and Spatial Analysis be Useful?</a:t>
            </a:r>
            <a:endParaRPr lang="ko-KR" altLang="en-US" sz="32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 fontScale="55000" lnSpcReduction="20000"/>
          </a:bodyPr>
          <a:lstStyle/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Politics and elections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Transportation and service routing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Housing management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Public service delivery and infrastructure management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Tax maps and law enforcement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Land use planning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Parks and recreation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Economic/community development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Emergency management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Crime and public safety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Environmental monitoring and management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Health and social services</a:t>
            </a:r>
          </a:p>
          <a:p>
            <a:pPr lvl="1" eaLnBrk="1" hangingPunct="1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bg1"/>
                </a:solidFill>
              </a:rPr>
              <a:t>Anything else?  In your area?</a:t>
            </a:r>
          </a:p>
        </p:txBody>
      </p:sp>
    </p:spTree>
    <p:extLst>
      <p:ext uri="{BB962C8B-B14F-4D97-AF65-F5344CB8AC3E}">
        <p14:creationId xmlns:p14="http://schemas.microsoft.com/office/powerpoint/2010/main" val="138214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Data Format: Images and Grids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 lnSpcReduction="10000"/>
          </a:bodyPr>
          <a:lstStyle/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Sources of data: 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 sensing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Scanned photos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orthophotos</a:t>
            </a:r>
          </a:p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Rows and columns of equal sized cells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cell stores a value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Resolution depends on cell size</a:t>
            </a:r>
          </a:p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 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tiff, bmp, 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jpeg, 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ERDAS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files</a:t>
            </a:r>
          </a:p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Grids (Arc native raster format)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vs. grid- function of the content of a pixel</a:t>
            </a:r>
          </a:p>
          <a:p>
            <a:pPr eaLnBrk="1" hangingPunct="1"/>
            <a:endParaRPr lang="en-US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D37AD681-2405-42BA-BD45-F63603862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11" y="2320082"/>
            <a:ext cx="3769647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5530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Vector vs. Raster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5" y="2445081"/>
            <a:ext cx="4803406" cy="3637516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primary methods for digital storage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 formats discretely identify shape coordinates</a:t>
            </a:r>
          </a:p>
          <a:p>
            <a:pPr lvl="1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Raster formats assign square cells to real world entities 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E76195F4-05E6-4476-98DB-E09E5747F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17" y="2445081"/>
            <a:ext cx="4533900" cy="363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139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B82823-E920-485B-B324-E62C9D0EB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2092" y="1624334"/>
            <a:ext cx="7587816" cy="1804666"/>
          </a:xfrm>
        </p:spPr>
        <p:txBody>
          <a:bodyPr anchor="b">
            <a:normAutofit/>
          </a:bodyPr>
          <a:lstStyle/>
          <a:p>
            <a:r>
              <a:rPr lang="en-US" altLang="ko-KR" sz="3200" dirty="0">
                <a:solidFill>
                  <a:schemeClr val="bg1">
                    <a:alpha val="60000"/>
                  </a:schemeClr>
                </a:solidFill>
              </a:rPr>
              <a:t>Spatial Statistics</a:t>
            </a:r>
            <a:br>
              <a:rPr lang="en-US" altLang="ko-KR" sz="3200" dirty="0">
                <a:solidFill>
                  <a:schemeClr val="bg1">
                    <a:alpha val="60000"/>
                  </a:schemeClr>
                </a:solidFill>
              </a:rPr>
            </a:br>
            <a:r>
              <a:rPr lang="en-US" altLang="ko-KR" sz="3200" dirty="0">
                <a:solidFill>
                  <a:schemeClr val="bg1">
                    <a:alpha val="60000"/>
                  </a:schemeClr>
                </a:solidFill>
              </a:rPr>
              <a:t>- Spatial Autocorrelation -</a:t>
            </a:r>
            <a:endParaRPr lang="ko-KR" altLang="en-US" sz="32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E5881C-E2F9-4032-BE2A-AD6CB7E2F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884876"/>
            <a:ext cx="6096000" cy="1079006"/>
          </a:xfrm>
        </p:spPr>
        <p:txBody>
          <a:bodyPr anchor="t">
            <a:norm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Gyuhwan Kim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73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pt-BR" altLang="en-US" sz="3200" dirty="0">
                <a:solidFill>
                  <a:schemeClr val="accent6"/>
                </a:solidFill>
              </a:rPr>
              <a:t>Spatial Autocorrelation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Complicated name, simple concept...</a:t>
            </a:r>
          </a:p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Expresses the amount of spatial dependence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much proximity matters in spatial data</a:t>
            </a:r>
          </a:p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is the key notion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indicates how much two properties vary together</a:t>
            </a:r>
          </a:p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in space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variable in a location correlated with its values in nearby places? 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+ auto + correlation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367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en-US" sz="3200" dirty="0">
                <a:solidFill>
                  <a:schemeClr val="accent6"/>
                </a:solidFill>
              </a:rPr>
              <a:t>Why Consider Spatial Autocorrelation?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autocorrelation suggests the operation of a spatial process  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Additionally, most statistical analyses are based on the assumption that the values of observations in each sample are independent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 spatial autocorrelation violates this, because samples taken from nearby areas are related to each other and are not independent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OLS, the correlation coefficients will be (1) biased and (2) their precision exaggerated (variance inflation)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coefficients may be higher than they really are, because the areas with higher concentrations of events will have a greater impact on the model estimate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coefficients are more likely to be found “statistically significant” (lower standard error: Type I error) because, since events tend to be concentrated, there are actually a fewer number of independent observations than is being assumed.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Thus, OLS and correlation are potentially deceiving in the presence of spatial autocorrelation 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need to adjust the data to remove the effects of spatial autocorrelation, then run the regressions again (spatial regression tomorrow)</a:t>
            </a:r>
          </a:p>
        </p:txBody>
      </p:sp>
    </p:spTree>
    <p:extLst>
      <p:ext uri="{BB962C8B-B14F-4D97-AF65-F5344CB8AC3E}">
        <p14:creationId xmlns:p14="http://schemas.microsoft.com/office/powerpoint/2010/main" val="3252374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pt-BR" altLang="en-US" sz="3200" dirty="0">
                <a:solidFill>
                  <a:schemeClr val="accent6"/>
                </a:solidFill>
              </a:rPr>
              <a:t>ESDA for Spatial Autocorrelation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spatial data</a:t>
            </a:r>
          </a:p>
          <a:p>
            <a:endParaRPr lang="pt-BR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Indicators of Spatial Autocorrelation </a:t>
            </a:r>
          </a:p>
          <a:p>
            <a:endParaRPr lang="pt-BR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Indicators 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Spatial Autocorrelation</a:t>
            </a:r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(LISA)</a:t>
            </a:r>
          </a:p>
          <a:p>
            <a:endParaRPr lang="pt-BR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99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pt-BR" altLang="en-US" sz="3200" dirty="0">
                <a:solidFill>
                  <a:schemeClr val="accent6"/>
                </a:solidFill>
              </a:rPr>
              <a:t>Local and Global Analysis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statistic to summarize pattern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Homogeneity</a:t>
            </a:r>
          </a:p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Location-specific statistics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Heterogeneity</a:t>
            </a:r>
          </a:p>
          <a:p>
            <a:endParaRPr lang="pt-B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021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en-US" sz="3200" dirty="0">
                <a:solidFill>
                  <a:schemeClr val="accent6"/>
                </a:solidFill>
              </a:rPr>
              <a:t>Measures of Spatial Autocorrelation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3" y="2427383"/>
            <a:ext cx="9039505" cy="3637516"/>
          </a:xfrm>
        </p:spPr>
        <p:txBody>
          <a:bodyPr anchor="t">
            <a:noAutofit/>
          </a:bodyPr>
          <a:lstStyle/>
          <a:p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 of Tobler’s first law of geography</a:t>
            </a:r>
          </a:p>
          <a:p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of a variable with itself through space.</a:t>
            </a:r>
          </a:p>
          <a:p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degree to which characteristics at one location are similar (or dissimilar) to those nearby</a:t>
            </a:r>
          </a:p>
          <a:p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Several measures available:</a:t>
            </a:r>
          </a:p>
          <a:p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 Count Statistic	</a:t>
            </a:r>
          </a:p>
          <a:p>
            <a:pPr lvl="1"/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Moran’s I</a:t>
            </a:r>
          </a:p>
          <a:p>
            <a:pPr lvl="1"/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Geary’s C ratio</a:t>
            </a:r>
          </a:p>
          <a:p>
            <a:pPr lvl="1"/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(</a:t>
            </a:r>
            <a:r>
              <a:rPr lang="en-US" alt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Getis</a:t>
            </a: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-Ord) G</a:t>
            </a:r>
          </a:p>
          <a:p>
            <a:pPr lvl="1"/>
            <a:r>
              <a:rPr lang="en-US" alt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Anselin’s</a:t>
            </a: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Local Index of Spatial Autocorrelation (LISA)</a:t>
            </a:r>
          </a:p>
          <a:p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measures may be “global” or “local”</a:t>
            </a:r>
          </a:p>
        </p:txBody>
      </p:sp>
    </p:spTree>
    <p:extLst>
      <p:ext uri="{BB962C8B-B14F-4D97-AF65-F5344CB8AC3E}">
        <p14:creationId xmlns:p14="http://schemas.microsoft.com/office/powerpoint/2010/main" val="4221405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(Pearson’s) Correlation Coefficient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pPr marL="285750" indent="-285750" latinLnBrk="0">
              <a:spcBef>
                <a:spcPct val="40000"/>
              </a:spcBef>
              <a:buSzPct val="100000"/>
              <a:buFontTx/>
              <a:buChar char="•"/>
              <a:defRPr/>
            </a:pP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Pearson’s Correlation Coefficient (r): The square root of </a:t>
            </a:r>
            <a:r>
              <a:rPr lang="en-US" altLang="ko-KR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  </a:t>
            </a:r>
          </a:p>
          <a:p>
            <a:pPr marL="285750" indent="-285750" latinLnBrk="0">
              <a:spcBef>
                <a:spcPct val="40000"/>
              </a:spcBef>
              <a:buSzPct val="100000"/>
              <a:buFontTx/>
              <a:buChar char="•"/>
              <a:defRPr/>
            </a:pP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a measure of association between two interval-ratio variables.</a:t>
            </a:r>
          </a:p>
          <a:p>
            <a:pPr marL="285750" indent="-285750" latinLnBrk="0">
              <a:spcBef>
                <a:spcPct val="40000"/>
              </a:spcBef>
              <a:buSzPct val="100000"/>
              <a:buFontTx/>
              <a:buChar char="•"/>
              <a:defRPr/>
            </a:pPr>
            <a:endParaRPr lang="en-US" altLang="ko-KR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latinLnBrk="0">
              <a:spcBef>
                <a:spcPct val="40000"/>
              </a:spcBef>
              <a:buSzPct val="100000"/>
              <a:buFontTx/>
              <a:buChar char="•"/>
              <a:defRPr/>
            </a:pPr>
            <a:endParaRPr lang="en-US" altLang="ko-KR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latinLnBrk="0">
              <a:spcBef>
                <a:spcPct val="40000"/>
              </a:spcBef>
              <a:buSzPct val="100000"/>
              <a:buFontTx/>
              <a:buChar char="•"/>
              <a:defRPr/>
            </a:pPr>
            <a:endParaRPr lang="en-US" altLang="ko-KR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latinLnBrk="0">
              <a:spcBef>
                <a:spcPct val="40000"/>
              </a:spcBef>
              <a:buSzPct val="100000"/>
              <a:buFontTx/>
              <a:buChar char="•"/>
              <a:defRPr/>
            </a:pPr>
            <a:endParaRPr lang="en-US" altLang="ko-KR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atinLnBrk="0">
              <a:spcBef>
                <a:spcPts val="600"/>
              </a:spcBef>
              <a:buSzPct val="100000"/>
              <a:defRPr/>
            </a:pP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Symmetrical measure: No specification of independent or dependent variables</a:t>
            </a:r>
          </a:p>
          <a:p>
            <a:pPr latinLnBrk="0">
              <a:spcBef>
                <a:spcPts val="600"/>
              </a:spcBef>
              <a:buSzPct val="100000"/>
              <a:defRPr/>
            </a:pP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Ranges from –1.0 to +1.0 </a:t>
            </a:r>
          </a:p>
          <a:p>
            <a:pPr latinLnBrk="0">
              <a:spcBef>
                <a:spcPts val="600"/>
              </a:spcBef>
              <a:buSzPct val="100000"/>
              <a:defRPr/>
            </a:pP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sign (</a:t>
            </a: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)</a:t>
            </a: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indicates direction</a:t>
            </a:r>
          </a:p>
          <a:p>
            <a:pPr latinLnBrk="0">
              <a:spcBef>
                <a:spcPts val="600"/>
              </a:spcBef>
              <a:buSzPct val="100000"/>
              <a:defRPr/>
            </a:pP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closer the number is to </a:t>
            </a: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itchFamily="18" charset="2"/>
              </a:rPr>
              <a:t></a:t>
            </a: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1.0, the stronger the association between X and Y.</a:t>
            </a:r>
          </a:p>
          <a:p>
            <a:pPr marL="285750" indent="-285750" latinLnBrk="0">
              <a:spcBef>
                <a:spcPct val="40000"/>
              </a:spcBef>
              <a:buSzPct val="100000"/>
              <a:buFontTx/>
              <a:buChar char="•"/>
              <a:defRPr/>
            </a:pPr>
            <a:endParaRPr lang="en-US" altLang="ko-KR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">
                <a:hlinkClick r:id="" action="ppaction://ole?verb=0"/>
                <a:extLst>
                  <a:ext uri="{FF2B5EF4-FFF2-40B4-BE49-F238E27FC236}">
                    <a16:creationId xmlns:a16="http://schemas.microsoft.com/office/drawing/2014/main" id="{6ABFB7D4-3A3D-4BD4-9EB2-8E50429BC895}"/>
                  </a:ext>
                </a:extLst>
              </p:cNvPr>
              <p:cNvSpPr txBox="1"/>
              <p:nvPr/>
            </p:nvSpPr>
            <p:spPr bwMode="auto">
              <a:xfrm>
                <a:off x="1830752" y="3559187"/>
                <a:ext cx="2927350" cy="9445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ko-KR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ko-KR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fName>
                            <m:e>
                              <m:r>
                                <a:rPr lang="ko-KR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.(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.(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Object 2">
                <a:hlinkClick r:id="" action="ppaction://ole?verb=0"/>
                <a:extLst>
                  <a:ext uri="{FF2B5EF4-FFF2-40B4-BE49-F238E27FC236}">
                    <a16:creationId xmlns:a16="http://schemas.microsoft.com/office/drawing/2014/main" id="{6ABFB7D4-3A3D-4BD4-9EB2-8E50429B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0752" y="3559187"/>
                <a:ext cx="2927350" cy="944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>
            <a:extLst>
              <a:ext uri="{FF2B5EF4-FFF2-40B4-BE49-F238E27FC236}">
                <a16:creationId xmlns:a16="http://schemas.microsoft.com/office/drawing/2014/main" id="{844AFB38-6A9A-46ED-AB42-460B9F1E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59" y="3559187"/>
            <a:ext cx="3999109" cy="7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8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en-US" altLang="ko-KR" sz="3200" dirty="0">
                <a:solidFill>
                  <a:schemeClr val="accent6"/>
                </a:solidFill>
                <a:latin typeface="+mj-lt"/>
              </a:rPr>
              <a:t>The Correlation Coefficient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ko-KR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= 0 means that there is no association between the two variables.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60FBA-2ED6-4A1D-AB34-AAA83883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27" y="2971025"/>
            <a:ext cx="2869953" cy="26407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44B686-DE9E-4683-99CF-0772381D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30" y="2971025"/>
            <a:ext cx="2869952" cy="2640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E96458-7283-4B04-970B-5C8AC8D30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32" y="2971025"/>
            <a:ext cx="2869952" cy="26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Quick and Simple Example:</a:t>
            </a:r>
            <a:br>
              <a:rPr lang="en-US" altLang="ko-KR" sz="3200" dirty="0">
                <a:solidFill>
                  <a:schemeClr val="accent6"/>
                </a:solidFill>
              </a:rPr>
            </a:br>
            <a:r>
              <a:rPr lang="en-US" altLang="ko-KR" sz="3200" dirty="0">
                <a:solidFill>
                  <a:schemeClr val="accent6"/>
                </a:solidFill>
              </a:rPr>
              <a:t>Which State in the U.S. is More Diverse? </a:t>
            </a:r>
            <a:endParaRPr lang="ko-KR" altLang="en-US" sz="32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D1A74C7-D28C-4B8F-86F9-F04CD032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256" y="2500604"/>
            <a:ext cx="4449740" cy="34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3EC88FF-9FE0-4EFE-9E7D-CA401BA8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13" y="2500604"/>
            <a:ext cx="4665731" cy="34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318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en-GB" altLang="en-US" sz="3200" dirty="0">
                <a:solidFill>
                  <a:schemeClr val="accent6"/>
                </a:solidFill>
              </a:rPr>
              <a:t>Autocorrelation (Temporal)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coefficient</a:t>
            </a:r>
          </a:p>
          <a:p>
            <a:pPr lvl="1"/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GB" alt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altLang="en-US" sz="2000" i="1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en-GB" altLang="en-US" sz="2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=1,2,3…</a:t>
            </a:r>
            <a:r>
              <a:rPr lang="en-GB" alt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{</a:t>
            </a:r>
            <a:r>
              <a:rPr lang="en-GB" altLang="en-US" sz="2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GB" altLang="en-US" sz="2000" i="1" baseline="-25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en-GB" altLang="en-US" sz="2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=1,2,3…</a:t>
            </a:r>
            <a:r>
              <a:rPr lang="en-GB" alt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  <a:p>
            <a:endParaRPr lang="en-GB" altLang="en-U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series correlation model</a:t>
            </a:r>
          </a:p>
          <a:p>
            <a:pPr lvl="1"/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GB" altLang="en-US" sz="2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altLang="en-US" sz="2000" i="1" baseline="-25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t,</a:t>
            </a:r>
            <a:r>
              <a:rPr lang="en-GB" altLang="en-US" sz="2000" baseline="-25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en-GB" alt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=1,2,3…</a:t>
            </a:r>
            <a:r>
              <a:rPr lang="en-GB" alt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‑1 and {</a:t>
            </a:r>
            <a:r>
              <a:rPr lang="en-GB" altLang="en-US" sz="2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altLang="en-US" sz="2000" i="1" baseline="-25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t,</a:t>
            </a:r>
            <a:r>
              <a:rPr lang="en-GB" altLang="en-US" sz="2000" baseline="-25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en-GB" alt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=2,3,4…</a:t>
            </a:r>
            <a:r>
              <a:rPr lang="en-GB" alt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GB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GB" altLang="en-US" sz="2000" dirty="0">
                <a:solidFill>
                  <a:schemeClr val="bg1"/>
                </a:solidFill>
              </a:rPr>
              <a:t>Lag 1 autocorrelation:</a:t>
            </a:r>
            <a:endParaRPr lang="en-GB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27CFDD62-8548-4AE2-912B-90291FB547E4}"/>
                  </a:ext>
                </a:extLst>
              </p:cNvPr>
              <p:cNvSpPr txBox="1"/>
              <p:nvPr/>
            </p:nvSpPr>
            <p:spPr bwMode="auto">
              <a:xfrm>
                <a:off x="6176865" y="2452036"/>
                <a:ext cx="2501544" cy="110891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ko-KR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ko-KR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ko-KR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̄"/>
                                              <m:ctrlPr>
                                                <a:rPr lang="ko-KR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ko-KR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ko-KR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ko-KR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ko-KR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̄"/>
                                              <m:ctrlPr>
                                                <a:rPr lang="ko-KR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ko-KR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27CFDD62-8548-4AE2-912B-90291FB54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6865" y="2452036"/>
                <a:ext cx="2501544" cy="1108918"/>
              </a:xfrm>
              <a:prstGeom prst="rect">
                <a:avLst/>
              </a:prstGeom>
              <a:blipFill>
                <a:blip r:embed="rId2"/>
                <a:stretch>
                  <a:fillRect t="-9890" r="-487" b="-1044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8">
                <a:extLst>
                  <a:ext uri="{FF2B5EF4-FFF2-40B4-BE49-F238E27FC236}">
                    <a16:creationId xmlns:a16="http://schemas.microsoft.com/office/drawing/2014/main" id="{F470050C-FAED-41D8-92F3-C64824AB7D8F}"/>
                  </a:ext>
                </a:extLst>
              </p:cNvPr>
              <p:cNvSpPr txBox="1"/>
              <p:nvPr/>
            </p:nvSpPr>
            <p:spPr bwMode="auto">
              <a:xfrm>
                <a:off x="6176865" y="4477862"/>
                <a:ext cx="2501544" cy="110891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ko-KR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ko-KR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Object 18">
                <a:extLst>
                  <a:ext uri="{FF2B5EF4-FFF2-40B4-BE49-F238E27FC236}">
                    <a16:creationId xmlns:a16="http://schemas.microsoft.com/office/drawing/2014/main" id="{F470050C-FAED-41D8-92F3-C64824AB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6865" y="4477862"/>
                <a:ext cx="2501544" cy="1108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029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pt-BR" altLang="en-US" sz="3200" dirty="0">
                <a:solidFill>
                  <a:schemeClr val="accent6"/>
                </a:solidFill>
              </a:rPr>
              <a:t>Spatial Randomness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 Hypothesis: No Spatial Autocorrelation</a:t>
            </a:r>
          </a:p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randomness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observed at a location do not depend on values observed at neighboring locations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observed spatial pattern of values is equally likely as any other spatial pattern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location of values may be altered without affecting the information content of the data</a:t>
            </a:r>
          </a:p>
          <a:p>
            <a:endParaRPr lang="pt-B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425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pt-BR" altLang="en-US" sz="3200" dirty="0">
                <a:solidFill>
                  <a:schemeClr val="accent6"/>
                </a:solidFill>
              </a:rPr>
              <a:t>Random or Clustered?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pic>
        <p:nvPicPr>
          <p:cNvPr id="9" name="Picture 7" descr="spauto1">
            <a:extLst>
              <a:ext uri="{FF2B5EF4-FFF2-40B4-BE49-F238E27FC236}">
                <a16:creationId xmlns:a16="http://schemas.microsoft.com/office/drawing/2014/main" id="{71025CB0-A153-4682-A039-322AA6AF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088" y="2379993"/>
            <a:ext cx="38862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spauto2">
            <a:extLst>
              <a:ext uri="{FF2B5EF4-FFF2-40B4-BE49-F238E27FC236}">
                <a16:creationId xmlns:a16="http://schemas.microsoft.com/office/drawing/2014/main" id="{5D97652A-13FF-4DAA-AB99-220ADAF2D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488" y="2391104"/>
            <a:ext cx="4064000" cy="33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016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en-US" altLang="en-US" sz="3200" dirty="0">
                <a:solidFill>
                  <a:schemeClr val="accent6"/>
                </a:solidFill>
              </a:rPr>
              <a:t>Moving Averages (weighted average)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smoothing of attribute values</a:t>
            </a:r>
          </a:p>
          <a:p>
            <a:endParaRPr lang="pt-BR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pt-BR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where: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Wij is the spatial weights matrix.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yi is the attribute value for each area.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is the number of areas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">
                <a:extLst>
                  <a:ext uri="{FF2B5EF4-FFF2-40B4-BE49-F238E27FC236}">
                    <a16:creationId xmlns:a16="http://schemas.microsoft.com/office/drawing/2014/main" id="{14E3FA06-DDFC-462D-B093-769F6C3D4D50}"/>
                  </a:ext>
                </a:extLst>
              </p:cNvPr>
              <p:cNvSpPr txBox="1"/>
              <p:nvPr/>
            </p:nvSpPr>
            <p:spPr>
              <a:xfrm>
                <a:off x="2258087" y="3006498"/>
                <a:ext cx="6326155" cy="1239643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ko-KR" alt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ko-KR" alt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ko-KR" alt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o-KR" alt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ko-KR" alt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ko-KR" alt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ko-KR" alt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ko-KR" alt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o-KR" alt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ko-KR" alt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ko-KR" alt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ko-KR" alt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=1,2,...,</m:t>
                      </m:r>
                      <m:r>
                        <a:rPr lang="ko-KR" alt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Object 1">
                <a:extLst>
                  <a:ext uri="{FF2B5EF4-FFF2-40B4-BE49-F238E27FC236}">
                    <a16:creationId xmlns:a16="http://schemas.microsoft.com/office/drawing/2014/main" id="{14E3FA06-DDFC-462D-B093-769F6C3D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087" y="3006498"/>
                <a:ext cx="6326155" cy="1239643"/>
              </a:xfrm>
              <a:prstGeom prst="rect">
                <a:avLst/>
              </a:prstGeom>
              <a:blipFill>
                <a:blip r:embed="rId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506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en-US" altLang="en-US" sz="3200" dirty="0">
                <a:solidFill>
                  <a:schemeClr val="accent6"/>
                </a:solidFill>
              </a:rPr>
              <a:t>Moving Averages (weighted average)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Moran’s I can be interpreted as the correlation between variable, X,  and  the  “spatial lag” of X formed by averaging all the values of X for the neighboring polygons </a:t>
            </a:r>
          </a:p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then draw a scatter diagram between these two variables (in standardized form):  X and lag-X (or </a:t>
            </a:r>
            <a:r>
              <a:rPr lang="en-US" alt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W_X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DE9B6D4-364B-4496-96B7-DF1684DE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767" y="3825551"/>
            <a:ext cx="2624174" cy="223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B091EE-5622-4B05-B6B7-A848B97DC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763" y="3825551"/>
            <a:ext cx="3056456" cy="2239348"/>
          </a:xfrm>
          <a:prstGeom prst="rect">
            <a:avLst/>
          </a:prstGeom>
        </p:spPr>
      </p:pic>
      <p:cxnSp>
        <p:nvCxnSpPr>
          <p:cNvPr id="12" name="Straight Arrow Connector 15">
            <a:extLst>
              <a:ext uri="{FF2B5EF4-FFF2-40B4-BE49-F238E27FC236}">
                <a16:creationId xmlns:a16="http://schemas.microsoft.com/office/drawing/2014/main" id="{5BB47C60-57CF-45FA-9BCD-EE7B9ECA9BAC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810665" y="4283168"/>
            <a:ext cx="2126982" cy="8271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E98177-FDC4-42A8-83C3-514B110FC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47" y="3929225"/>
            <a:ext cx="1929012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Lag Xi is average of these</a:t>
            </a:r>
          </a:p>
        </p:txBody>
      </p:sp>
    </p:spTree>
    <p:extLst>
      <p:ext uri="{BB962C8B-B14F-4D97-AF65-F5344CB8AC3E}">
        <p14:creationId xmlns:p14="http://schemas.microsoft.com/office/powerpoint/2010/main" val="205981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en-US" altLang="en-US" sz="3200" dirty="0">
                <a:solidFill>
                  <a:schemeClr val="accent6"/>
                </a:solidFill>
              </a:rPr>
              <a:t>Moran Scatterplot: Example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3" y="2427383"/>
            <a:ext cx="4000975" cy="3637516"/>
          </a:xfrm>
        </p:spPr>
        <p:txBody>
          <a:bodyPr anchor="t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Scatterplot of X vs. Lag-X</a:t>
            </a:r>
          </a:p>
          <a:p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slope of the regression line is Moran’s I </a:t>
            </a:r>
          </a:p>
          <a:p>
            <a:pPr lvl="1">
              <a:buFontTx/>
              <a:buNone/>
            </a:pP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9EC53B-B2DE-486E-AD4A-D20ECD2F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41" y="2427383"/>
            <a:ext cx="3853347" cy="363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66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pt-BR" altLang="en-US" sz="3200" dirty="0">
                <a:solidFill>
                  <a:schemeClr val="accent6"/>
                </a:solidFill>
              </a:rPr>
              <a:t>Spatial Randomness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formulation: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636C9-5869-48A5-8A54-EBB706A3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002" y="2531184"/>
            <a:ext cx="7167014" cy="353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72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en-US" altLang="en-US" sz="3200" dirty="0">
                <a:solidFill>
                  <a:schemeClr val="accent6"/>
                </a:solidFill>
              </a:rPr>
              <a:t>Global Indicators of Spatial Autocorrelation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Moran’s I: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013E46-FBD6-449C-ACAF-27BFAF9F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204" y="2427384"/>
            <a:ext cx="7501812" cy="363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en-US" altLang="en-US" sz="3200" dirty="0">
                <a:solidFill>
                  <a:schemeClr val="accent6"/>
                </a:solidFill>
              </a:rPr>
              <a:t>Significance Testing for Moran’s I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the normal frequency distribution with 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two different formula for calculating the standard error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normality (free sampling) method (assuming “normal” distribution)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randomization method (“bootstrapping” or “conditional permutation”)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hypothesis testing is carried out in the same way as usual</a:t>
            </a:r>
          </a:p>
        </p:txBody>
      </p:sp>
      <p:grpSp>
        <p:nvGrpSpPr>
          <p:cNvPr id="8" name="Group 1031">
            <a:extLst>
              <a:ext uri="{FF2B5EF4-FFF2-40B4-BE49-F238E27FC236}">
                <a16:creationId xmlns:a16="http://schemas.microsoft.com/office/drawing/2014/main" id="{7E8DFA36-E037-4A5A-BBC7-553F596C73B8}"/>
              </a:ext>
            </a:extLst>
          </p:cNvPr>
          <p:cNvGrpSpPr>
            <a:grpSpLocks/>
          </p:cNvGrpSpPr>
          <p:nvPr/>
        </p:nvGrpSpPr>
        <p:grpSpPr bwMode="auto">
          <a:xfrm>
            <a:off x="2190115" y="3138359"/>
            <a:ext cx="7811770" cy="1015058"/>
            <a:chOff x="-941" y="-93"/>
            <a:chExt cx="4321" cy="592"/>
          </a:xfrm>
        </p:grpSpPr>
        <p:sp>
          <p:nvSpPr>
            <p:cNvPr id="9" name="Text Box 1030">
              <a:extLst>
                <a:ext uri="{FF2B5EF4-FFF2-40B4-BE49-F238E27FC236}">
                  <a16:creationId xmlns:a16="http://schemas.microsoft.com/office/drawing/2014/main" id="{CF080B1A-07A8-4B16-999F-78F0A0B2F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5" y="-93"/>
              <a:ext cx="3445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 is the calculated value for Moran’s I from the sample  </a:t>
              </a:r>
            </a:p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E(I) is the expected value if random </a:t>
              </a:r>
            </a:p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 is the standard error 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1024">
                  <a:extLst>
                    <a:ext uri="{FF2B5EF4-FFF2-40B4-BE49-F238E27FC236}">
                      <a16:creationId xmlns:a16="http://schemas.microsoft.com/office/drawing/2014/main" id="{DE73CF43-EAFD-4943-ACB8-19DFC180C689}"/>
                    </a:ext>
                  </a:extLst>
                </p:cNvPr>
                <p:cNvSpPr txBox="1"/>
                <p:nvPr/>
              </p:nvSpPr>
              <p:spPr bwMode="auto">
                <a:xfrm>
                  <a:off x="-941" y="-93"/>
                  <a:ext cx="912" cy="449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ko-KR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𝑆𝑒𝑟𝑟𝑜𝑟</m:t>
                            </m:r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ko-KR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bject 1024">
                  <a:extLst>
                    <a:ext uri="{FF2B5EF4-FFF2-40B4-BE49-F238E27FC236}">
                      <a16:creationId xmlns:a16="http://schemas.microsoft.com/office/drawing/2014/main" id="{DE73CF43-EAFD-4943-ACB8-19DFC180C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941" y="-93"/>
                  <a:ext cx="912" cy="4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2639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 fontScale="90000"/>
          </a:bodyPr>
          <a:lstStyle/>
          <a:p>
            <a:pPr algn="ctr">
              <a:defRPr/>
            </a:pPr>
            <a:r>
              <a:rPr lang="pt-BR" altLang="en-US" sz="3200" dirty="0">
                <a:solidFill>
                  <a:schemeClr val="accent6"/>
                </a:solidFill>
              </a:rPr>
              <a:t>Local Indicators of Spatial Autocorrelation (LISA)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Moran’ I is global</a:t>
            </a:r>
          </a:p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if we want to find out the spatial correlation of each area? 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 local indicator</a:t>
            </a:r>
          </a:p>
          <a:p>
            <a:pPr lvl="1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Compares local value to that of its neighbours</a:t>
            </a:r>
          </a:p>
          <a:p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LISA has two properties:</a:t>
            </a:r>
          </a:p>
          <a:p>
            <a:pPr marL="457200" lvl="1" indent="0">
              <a:buNone/>
            </a:pPr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(1) Indicate significant spatial clustering for each location</a:t>
            </a:r>
          </a:p>
          <a:p>
            <a:pPr marL="457200" lvl="1" indent="0">
              <a:buNone/>
            </a:pPr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(2) Sum of LISA’s is proportional to a global indicator of spatial association</a:t>
            </a:r>
          </a:p>
        </p:txBody>
      </p:sp>
    </p:spTree>
    <p:extLst>
      <p:ext uri="{BB962C8B-B14F-4D97-AF65-F5344CB8AC3E}">
        <p14:creationId xmlns:p14="http://schemas.microsoft.com/office/powerpoint/2010/main" val="189495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What Makes Spatial Statistics Critical?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plays a role if the </a:t>
            </a:r>
            <a:r>
              <a:rPr lang="en-US" altLang="en-US" sz="1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process is not random </a:t>
            </a: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(clustered, dispersed, etc.)</a:t>
            </a:r>
          </a:p>
          <a:p>
            <a:pPr>
              <a:lnSpc>
                <a:spcPct val="8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Then, specific methods that use distance, space, and spatial relationships would be needed as part of the math for their computations.</a:t>
            </a:r>
          </a:p>
          <a:p>
            <a:pPr>
              <a:lnSpc>
                <a:spcPct val="8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focus on both spatial distribution and spatial pattern:</a:t>
            </a:r>
          </a:p>
          <a:p>
            <a:pPr lvl="1">
              <a:lnSpc>
                <a:spcPct val="80000"/>
              </a:lnSpc>
            </a:pPr>
            <a:r>
              <a:rPr lang="en-US" altLang="en-US" sz="1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Measuring Geographic Distributions</a:t>
            </a:r>
          </a:p>
          <a:p>
            <a:pPr lvl="1">
              <a:lnSpc>
                <a:spcPct val="80000"/>
              </a:lnSpc>
            </a:pPr>
            <a:r>
              <a:rPr lang="en-US" altLang="en-US" sz="1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Analyzing Patterns and mapping clusters</a:t>
            </a:r>
          </a:p>
          <a:p>
            <a:pPr>
              <a:lnSpc>
                <a:spcPct val="8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use spatial statistics? To help assess </a:t>
            </a:r>
            <a:r>
              <a:rPr lang="en-US" altLang="en-US" sz="1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patterns, trends, and relationships</a:t>
            </a:r>
          </a:p>
          <a:p>
            <a:pPr lvl="2">
              <a:lnSpc>
                <a:spcPct val="8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understanding of geographic phenomena</a:t>
            </a:r>
          </a:p>
          <a:p>
            <a:pPr lvl="2">
              <a:lnSpc>
                <a:spcPct val="8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Pinpoint causes of specific geographic patterns</a:t>
            </a:r>
          </a:p>
          <a:p>
            <a:pPr lvl="2">
              <a:lnSpc>
                <a:spcPct val="8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decision with high level of confidence</a:t>
            </a:r>
          </a:p>
          <a:p>
            <a:pPr lvl="2">
              <a:lnSpc>
                <a:spcPct val="8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Summarize the distribution in a single number</a:t>
            </a:r>
          </a:p>
        </p:txBody>
      </p:sp>
    </p:spTree>
    <p:extLst>
      <p:ext uri="{BB962C8B-B14F-4D97-AF65-F5344CB8AC3E}">
        <p14:creationId xmlns:p14="http://schemas.microsoft.com/office/powerpoint/2010/main" val="2447871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 fontScale="90000"/>
          </a:bodyPr>
          <a:lstStyle/>
          <a:p>
            <a:pPr algn="ctr">
              <a:defRPr/>
            </a:pPr>
            <a:r>
              <a:rPr lang="pt-BR" altLang="en-US" sz="3200" dirty="0">
                <a:solidFill>
                  <a:schemeClr val="accent6"/>
                </a:solidFill>
              </a:rPr>
              <a:t>Local Indicators of Spatial Autocorrelation </a:t>
            </a:r>
            <a:br>
              <a:rPr lang="pt-BR" altLang="en-US" sz="3200" dirty="0">
                <a:solidFill>
                  <a:schemeClr val="accent6"/>
                </a:solidFill>
              </a:rPr>
            </a:br>
            <a:r>
              <a:rPr lang="pt-BR" altLang="en-US" sz="3200" dirty="0">
                <a:solidFill>
                  <a:schemeClr val="accent6"/>
                </a:solidFill>
              </a:rPr>
              <a:t>(LISA vs. Local Gi)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pPr eaLnBrk="0" hangingPunct="0"/>
            <a:r>
              <a:rPr lang="pt-B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Moran’s I (for clusters)</a:t>
            </a:r>
          </a:p>
        </p:txBody>
      </p:sp>
      <p:pic>
        <p:nvPicPr>
          <p:cNvPr id="7" name="Picture 30" descr="lisa">
            <a:extLst>
              <a:ext uri="{FF2B5EF4-FFF2-40B4-BE49-F238E27FC236}">
                <a16:creationId xmlns:a16="http://schemas.microsoft.com/office/drawing/2014/main" id="{D0C99624-63A2-43DB-8FE6-B01E168A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59" y="3172730"/>
            <a:ext cx="3495675" cy="234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867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46274"/>
            <a:ext cx="8959893" cy="888360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pt-BR" altLang="en-US" sz="3200" dirty="0">
                <a:solidFill>
                  <a:schemeClr val="accent6"/>
                </a:solidFill>
              </a:rPr>
              <a:t>Local Moran’s I (Anselin 1995)</a:t>
            </a:r>
            <a:endParaRPr lang="en-US" altLang="ko-KR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3" y="2427383"/>
            <a:ext cx="8229969" cy="3637516"/>
          </a:xfrm>
        </p:spPr>
        <p:txBody>
          <a:bodyPr anchor="t">
            <a:normAutofit/>
          </a:bodyPr>
          <a:lstStyle/>
          <a:p>
            <a:r>
              <a:rPr lang="pt-BR" alt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LISA identifies hot spots</a:t>
            </a:r>
          </a:p>
          <a:p>
            <a:pPr lvl="1"/>
            <a:r>
              <a:rPr lang="pt-BR" alt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Significant local clusters in the absence of global autocorrelation</a:t>
            </a:r>
          </a:p>
          <a:p>
            <a:pPr lvl="2"/>
            <a:r>
              <a:rPr lang="pt-BR" alt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 and high values (hot spots; high-high clusters)</a:t>
            </a:r>
          </a:p>
          <a:p>
            <a:pPr lvl="2"/>
            <a:r>
              <a:rPr lang="pt-BR" alt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 and low values (cold spots; low-low clusters)</a:t>
            </a:r>
          </a:p>
          <a:p>
            <a:pPr lvl="2"/>
            <a:r>
              <a:rPr lang="pt-BR" alt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(cluster of dissimilar values; high-low or low-high)</a:t>
            </a:r>
          </a:p>
          <a:p>
            <a:pPr lvl="1"/>
            <a:r>
              <a:rPr lang="pt-BR" alt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Significant local outliers</a:t>
            </a:r>
          </a:p>
          <a:p>
            <a:pPr lvl="2"/>
            <a:r>
              <a:rPr lang="pt-BR" alt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surrounded by low and vice versa</a:t>
            </a:r>
          </a:p>
          <a:p>
            <a:r>
              <a:rPr lang="pt-BR" alt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LISA indicates local instability</a:t>
            </a:r>
          </a:p>
          <a:p>
            <a:pPr lvl="1"/>
            <a:r>
              <a:rPr lang="pt-BR" alt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deviations from global pattern of spatial autocorrelation</a:t>
            </a:r>
          </a:p>
          <a:p>
            <a:endParaRPr lang="pt-B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www.e-education.psu.edu/files/geog586/image/P08_GeoDaLISAClusterMap.gif">
            <a:extLst>
              <a:ext uri="{FF2B5EF4-FFF2-40B4-BE49-F238E27FC236}">
                <a16:creationId xmlns:a16="http://schemas.microsoft.com/office/drawing/2014/main" id="{146ECE3B-9C7B-4D27-946F-BADFBC91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251" y="4638300"/>
            <a:ext cx="1913948" cy="1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99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B82823-E920-485B-B324-E62C9D0EB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2092" y="1624334"/>
            <a:ext cx="7587816" cy="1804666"/>
          </a:xfrm>
        </p:spPr>
        <p:txBody>
          <a:bodyPr anchor="b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Spatial Analysis : Intro</a:t>
            </a:r>
            <a:endParaRPr lang="ko-KR" altLang="en-US" sz="32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E5881C-E2F9-4032-BE2A-AD6CB7E2F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884876"/>
            <a:ext cx="6096000" cy="1079006"/>
          </a:xfrm>
        </p:spPr>
        <p:txBody>
          <a:bodyPr anchor="t">
            <a:norm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</a:rPr>
              <a:t>Gyuhwan</a:t>
            </a:r>
            <a:r>
              <a:rPr lang="en-US" altLang="ko-KR" sz="1400" dirty="0">
                <a:solidFill>
                  <a:schemeClr val="bg1"/>
                </a:solidFill>
              </a:rPr>
              <a:t> Kim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Spatial Data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data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 (coordinates)</a:t>
            </a: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 (variables)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matrix</a:t>
            </a:r>
          </a:p>
          <a:p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A35B5BD5-265A-4260-B02E-EFA2CCD00663}"/>
                  </a:ext>
                </a:extLst>
              </p:cNvPr>
              <p:cNvSpPr txBox="1"/>
              <p:nvPr/>
            </p:nvSpPr>
            <p:spPr bwMode="auto">
              <a:xfrm>
                <a:off x="1616053" y="4111106"/>
                <a:ext cx="4138613" cy="17526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ko-KR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A35B5BD5-265A-4260-B02E-EFA2CCD0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6053" y="4111106"/>
                <a:ext cx="4138613" cy="1752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>
            <a:extLst>
              <a:ext uri="{FF2B5EF4-FFF2-40B4-BE49-F238E27FC236}">
                <a16:creationId xmlns:a16="http://schemas.microsoft.com/office/drawing/2014/main" id="{270BA784-2473-433B-96E2-7A2BBCE5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7207" y="2427383"/>
            <a:ext cx="5398148" cy="316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3190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D07B-291A-4920-8952-0F49BA31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8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</a:rPr>
              <a:t>Spatial is special</a:t>
            </a:r>
            <a:endParaRPr lang="ko-KR" altLang="en-US" sz="3200" dirty="0">
              <a:solidFill>
                <a:schemeClr val="accent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4BA92-5D6F-4080-96E6-3CEF4673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637516"/>
          </a:xfrm>
        </p:spPr>
        <p:txBody>
          <a:bodyPr anchor="t">
            <a:norm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special aspects of spatial data</a:t>
            </a:r>
          </a:p>
          <a:p>
            <a:pPr lvl="1"/>
            <a:endParaRPr lang="en-US" altLang="ko-K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</a:p>
          <a:p>
            <a:pPr lvl="1"/>
            <a:endParaRPr lang="en-US" altLang="ko-K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Adjacency</a:t>
            </a:r>
          </a:p>
          <a:p>
            <a:pPr lvl="1"/>
            <a:endParaRPr lang="en-US" altLang="ko-KR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ko-K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Interaction</a:t>
            </a:r>
          </a:p>
        </p:txBody>
      </p:sp>
      <p:pic>
        <p:nvPicPr>
          <p:cNvPr id="11" name="Picture 8" descr="Untitled.emf">
            <a:extLst>
              <a:ext uri="{FF2B5EF4-FFF2-40B4-BE49-F238E27FC236}">
                <a16:creationId xmlns:a16="http://schemas.microsoft.com/office/drawing/2014/main" id="{0481D0B3-E365-472C-BD3D-0B654F4C5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789" y="3521791"/>
            <a:ext cx="1600200" cy="1262554"/>
          </a:xfrm>
          <a:prstGeom prst="rect">
            <a:avLst/>
          </a:prstGeom>
        </p:spPr>
      </p:pic>
      <p:pic>
        <p:nvPicPr>
          <p:cNvPr id="12" name="Picture 9" descr="Untitled.emf">
            <a:extLst>
              <a:ext uri="{FF2B5EF4-FFF2-40B4-BE49-F238E27FC236}">
                <a16:creationId xmlns:a16="http://schemas.microsoft.com/office/drawing/2014/main" id="{F095137F-1D9F-479F-91E0-19E26F9F4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540" b="25331"/>
          <a:stretch>
            <a:fillRect/>
          </a:stretch>
        </p:blipFill>
        <p:spPr>
          <a:xfrm>
            <a:off x="9131216" y="3799148"/>
            <a:ext cx="1905000" cy="723402"/>
          </a:xfrm>
          <a:prstGeom prst="rect">
            <a:avLst/>
          </a:prstGeom>
        </p:spPr>
      </p:pic>
      <p:pic>
        <p:nvPicPr>
          <p:cNvPr id="13" name="Picture 6" descr="distance2.gif">
            <a:extLst>
              <a:ext uri="{FF2B5EF4-FFF2-40B4-BE49-F238E27FC236}">
                <a16:creationId xmlns:a16="http://schemas.microsoft.com/office/drawing/2014/main" id="{80BDCB18-D972-4C28-9771-02D332C5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85" y="3336545"/>
            <a:ext cx="2121318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5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2516</Words>
  <Application>Microsoft Office PowerPoint</Application>
  <PresentationFormat>와이드스크린</PresentationFormat>
  <Paragraphs>387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맑은 고딕</vt:lpstr>
      <vt:lpstr>Arial</vt:lpstr>
      <vt:lpstr>Calibri</vt:lpstr>
      <vt:lpstr>Cambria Math</vt:lpstr>
      <vt:lpstr>Wingdings</vt:lpstr>
      <vt:lpstr>Office 테마</vt:lpstr>
      <vt:lpstr>Spatial Analysis Intro GIS and Spatial Statistics</vt:lpstr>
      <vt:lpstr>What is Spatial Analysis?</vt:lpstr>
      <vt:lpstr>Why GIS/Spatial Analysis for Social Science?</vt:lpstr>
      <vt:lpstr>Areas of Social and Public Policy: Could GIS and Spatial Analysis be Useful?</vt:lpstr>
      <vt:lpstr>Quick and Simple Example: Which State in the U.S. is More Diverse? </vt:lpstr>
      <vt:lpstr>What Makes Spatial Statistics Critical?</vt:lpstr>
      <vt:lpstr>Spatial Analysis : Intro</vt:lpstr>
      <vt:lpstr>Spatial Data</vt:lpstr>
      <vt:lpstr>Spatial is special</vt:lpstr>
      <vt:lpstr>Reason for spatial analysis</vt:lpstr>
      <vt:lpstr>Reason for spatial analysis</vt:lpstr>
      <vt:lpstr>Reason for spatial analysis</vt:lpstr>
      <vt:lpstr>Are things correlated over space?</vt:lpstr>
      <vt:lpstr>Defining Spatial autocorrelation</vt:lpstr>
      <vt:lpstr>Defining Spatial autocorrelation</vt:lpstr>
      <vt:lpstr>Spatial Analysis</vt:lpstr>
      <vt:lpstr>Types of Spatial Analysis Methods</vt:lpstr>
      <vt:lpstr>What is needed for spatial analysis</vt:lpstr>
      <vt:lpstr>3 Classes of Spatial Data</vt:lpstr>
      <vt:lpstr>3 Classes of Spatial Data</vt:lpstr>
      <vt:lpstr>3 Classes of Spatial Data</vt:lpstr>
      <vt:lpstr>Spatial Weights</vt:lpstr>
      <vt:lpstr>Spatial Weights Matrix</vt:lpstr>
      <vt:lpstr>Criteria for Weights Based on Contiguity</vt:lpstr>
      <vt:lpstr>Weights based on Lagged Contiguity</vt:lpstr>
      <vt:lpstr>Weights based on Lagged Contiguity</vt:lpstr>
      <vt:lpstr>Exploratory Spatial Data Analysis</vt:lpstr>
      <vt:lpstr>ESDA Basics</vt:lpstr>
      <vt:lpstr>Visual tool for non-spatial analyses</vt:lpstr>
      <vt:lpstr>Visual tools for spatial analyses</vt:lpstr>
      <vt:lpstr>Spatial Outliers</vt:lpstr>
      <vt:lpstr>Geographic Information system : Intro</vt:lpstr>
      <vt:lpstr>Geographic Data: 2 Components</vt:lpstr>
      <vt:lpstr>Frequent Questions with Geographic Data</vt:lpstr>
      <vt:lpstr>Coordinate Reference System (CRS)</vt:lpstr>
      <vt:lpstr>Vector Data</vt:lpstr>
      <vt:lpstr>Abstraction of Real-World Entities</vt:lpstr>
      <vt:lpstr>Abstraction of Real-World Entities</vt:lpstr>
      <vt:lpstr>Raster Data</vt:lpstr>
      <vt:lpstr>Data Format: Images and Grids</vt:lpstr>
      <vt:lpstr>Vector vs. Raster</vt:lpstr>
      <vt:lpstr>Spatial Statistics - Spatial Autocorrelation -</vt:lpstr>
      <vt:lpstr>Spatial Autocorrelation</vt:lpstr>
      <vt:lpstr>Why Consider Spatial Autocorrelation?</vt:lpstr>
      <vt:lpstr>ESDA for Spatial Autocorrelation</vt:lpstr>
      <vt:lpstr>Local and Global Analysis</vt:lpstr>
      <vt:lpstr>Measures of Spatial Autocorrelation</vt:lpstr>
      <vt:lpstr>(Pearson’s) Correlation Coefficient</vt:lpstr>
      <vt:lpstr>The Correlation Coefficient</vt:lpstr>
      <vt:lpstr>Autocorrelation (Temporal)</vt:lpstr>
      <vt:lpstr>Spatial Randomness</vt:lpstr>
      <vt:lpstr>Random or Clustered?</vt:lpstr>
      <vt:lpstr>Moving Averages (weighted average)</vt:lpstr>
      <vt:lpstr>Moving Averages (weighted average)</vt:lpstr>
      <vt:lpstr>Moran Scatterplot: Example</vt:lpstr>
      <vt:lpstr>Spatial Randomness</vt:lpstr>
      <vt:lpstr>Global Indicators of Spatial Autocorrelation</vt:lpstr>
      <vt:lpstr>Significance Testing for Moran’s I</vt:lpstr>
      <vt:lpstr>Local Indicators of Spatial Autocorrelation (LISA)</vt:lpstr>
      <vt:lpstr>Local Indicators of Spatial Autocorrelation  (LISA vs. Local Gi)</vt:lpstr>
      <vt:lpstr>Local Moran’s I (Anselin 1995)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Analysis Intro GIS and Spatial Statistics</dc:title>
  <dc:creator>KIM GYUHWAN</dc:creator>
  <cp:lastModifiedBy>KIM GYUHWAN</cp:lastModifiedBy>
  <cp:revision>4</cp:revision>
  <dcterms:created xsi:type="dcterms:W3CDTF">2021-09-21T13:46:00Z</dcterms:created>
  <dcterms:modified xsi:type="dcterms:W3CDTF">2021-09-22T10:44:37Z</dcterms:modified>
</cp:coreProperties>
</file>